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4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embeddedFontLst>
    <p:embeddedFont>
      <p:font typeface="HY헤드라인M" panose="02030600000101010101" pitchFamily="18" charset="-127"/>
      <p:regular r:id="rId16"/>
    </p:embeddedFont>
    <p:embeddedFont>
      <p:font typeface="Tmon몬소리OTF Black" panose="020B0600000101010101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함초롬바탕" panose="02030604000101010101" pitchFamily="18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1A"/>
    <a:srgbClr val="C902A3"/>
    <a:srgbClr val="D7AB9E"/>
    <a:srgbClr val="FFC91D"/>
    <a:srgbClr val="6491BA"/>
    <a:srgbClr val="D3F9DC"/>
    <a:srgbClr val="FFFFFF"/>
    <a:srgbClr val="EEDCD6"/>
    <a:srgbClr val="C3D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F87A5-38E0-44CD-BE6E-49B595AC4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CA83F2-EEC2-416B-ACC8-038C94B3E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4C754-C6BB-4041-843F-72ADEB72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BC4D3-00AC-4B5E-9B28-BE6D93F3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5C557-C5F4-4E44-9E6D-279B7325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7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610B3-4811-4856-B254-92B6E843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B64A1A-7EF5-4382-BBE8-5797D4B14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FD88C-31BE-4C7D-AEFC-B5E21ED0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7FCA0-0558-4144-9C5A-B4FF14B4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E0B58-7158-429C-95AD-985DEF2D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3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03D798-83A6-4116-96B4-2112C0BE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D99CA6-D64B-4345-B82B-DF65B414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D2CF-C660-4333-8227-3F1F9C93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EF9D7-FD33-4DDA-9DA5-253CDA035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AC778-241F-4E7B-951D-582AE83A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0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784CD-D88C-4441-8D69-C7AD6492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CF4F3-2C28-4D90-8A78-8CF4BA971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722A8-E599-4196-9A93-9A80EF6C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8A829-4E6F-4F72-9524-0CB55524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84F57-054D-43A1-8A28-5DE58A98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1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E75DE-06F3-4C99-A08F-98985155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52F1B-C879-4E02-A63E-AEBAC3D41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B866B-7306-4E25-A472-11FB650D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0BAE-A21B-4F6F-AC0D-739E09B1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22994-D8FF-4D57-A620-A7B50BED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1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F1C0E-2D3C-4A92-A37C-7B816484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E1CAAF-3144-4480-AA77-C2D76D95B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B0EEFA-0AFC-45D5-AD2E-6BE494142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1C4AD1-0D58-42B5-8EC3-E32E1FA6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430065-4F90-4623-9363-DECB5C38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E295F-4F35-4E7E-A34F-77A1AD59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D0F3B-9F69-4820-BE39-8183551D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D5D81-CEF7-4F21-BE33-903D64701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20AA-D4AB-469A-B32D-741FE63DA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C8FA90-DF4B-4DD0-8FC0-2D83A741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FA1DA7-D96F-49A2-938E-B80F751D8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E44196-A7D7-4453-8A42-0EE566A9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4F2D8-C3CE-4805-A1C5-BF71C853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D67AE8-B11C-4335-B644-C54014FD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4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1A5DE-5478-4E5E-81BF-6C0D0ED3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60AB90-3555-47DE-AA79-5BA06BDE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1AA3A7-0B83-45FC-A904-3B9907E2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2AB553-F894-4A83-A267-0A3052F0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14066-85A2-4DAD-9792-672C5EF9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54BE98-60BE-4553-B1CC-A3C54800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593E2-0393-49B8-A162-4AB2BCDD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0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BD403-7D05-42B0-8DAD-69EA4A7C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063B5-D2B7-42A4-9C3F-C5962BF7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E9E23-85D2-4D5C-A659-64706D204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05CF0-8A81-4666-8AF6-E8CF88D2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A9EE5-C54E-4B73-AEFC-D83B07971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905F5A-B608-43C7-BB80-F6FB5A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5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2ED91-CDD6-4F1C-9488-EDBC608B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3C7CC3-D3F5-4DC6-85EE-9C5011795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17CA9-1C6C-4689-A8FB-AC73D08E7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32366-AA3B-4E75-B384-14620216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4E76A-50BA-4273-A1F0-1B75BCE1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9C00F-A9F7-4815-AA10-D30D2E3A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6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09622-29F4-436F-B481-93C0AE0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F7C49A-9B6E-4449-99BE-7BEC43D41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64983-62A4-413D-BD0B-6CFBD6767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7E537-4C5C-4DE6-B616-9F07FAD09AA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0E0E9-0697-459A-9418-7AB57B6E3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BE2A1-43C4-4963-8F93-0AC756D97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2768-9BEB-4A35-80CF-6D66948933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0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g.sbiz.or.kr/main.sg#/main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Kha4jwQAI-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kosis.kr/statHtml/statHtml.do?orgId=408&amp;tblId=DT_40801_N2204_03&amp;vw_cd=MT_ZTITLE&amp;list_id=I2_5_1_2_1&amp;seqNo=&amp;lang_mode=ko&amp;language=kor&amp;obj_var_id=&amp;itm_id=&amp;conn_path=MT_ZTIT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lmok.seoul.go.kr/dataStudio.do" TargetMode="External"/><Relationship Id="rId5" Type="http://schemas.openxmlformats.org/officeDocument/2006/relationships/hyperlink" Target="https://www.nemoapp.kr/Search?ArticleType=1&amp;PageIndex=0&amp;StoreTrade=false&amp;MarketPriceType=MonthlyRent&amp;SWLng=126.98363103704847&amp;SWLat=37.470606860505335&amp;NELng=127.12262984610784&amp;NELat=37.52489304050217&amp;Zoom=14&amp;mode=1&amp;category=1&amp;list=true&amp;articleId=&amp;utm_source=Google&amp;utm_medium=social&amp;utm_campaign=%EC%83%81%EA%B6%8C%EB%B6%84%EC%84%9D&amp;utm_content=%EC%84%9C%EC%9A%B8&amp;utm_term=%EC%83%81%EA%B6%8C" TargetMode="External"/><Relationship Id="rId4" Type="http://schemas.openxmlformats.org/officeDocument/2006/relationships/hyperlink" Target="https://www.mk.co.kr/news/culture/view/2018/08/53615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jumpo119/22058044932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8EA5CF-6A0B-4077-AB32-A7968252D55E}"/>
              </a:ext>
            </a:extLst>
          </p:cNvPr>
          <p:cNvGrpSpPr/>
          <p:nvPr/>
        </p:nvGrpSpPr>
        <p:grpSpPr>
          <a:xfrm>
            <a:off x="3238500" y="1084161"/>
            <a:ext cx="5715000" cy="5242128"/>
            <a:chOff x="2919750" y="515560"/>
            <a:chExt cx="6352500" cy="58268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F85AAE-5073-452B-A6F3-1299EFDC9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750" y="515560"/>
              <a:ext cx="6352500" cy="5826880"/>
            </a:xfrm>
            <a:prstGeom prst="ellipse">
              <a:avLst/>
            </a:prstGeom>
            <a:ln w="63500" cap="rnd">
              <a:noFill/>
              <a:prstDash val="solid"/>
            </a:ln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46A2DE-734D-43F3-923C-44C50BC952C6}"/>
                </a:ext>
              </a:extLst>
            </p:cNvPr>
            <p:cNvSpPr/>
            <p:nvPr/>
          </p:nvSpPr>
          <p:spPr>
            <a:xfrm>
              <a:off x="2919750" y="515560"/>
              <a:ext cx="6352500" cy="5826880"/>
            </a:xfrm>
            <a:prstGeom prst="ellipse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D42F4-63E0-43CF-8BB3-E1260A4A1F92}"/>
                </a:ext>
              </a:extLst>
            </p:cNvPr>
            <p:cNvSpPr txBox="1"/>
            <p:nvPr/>
          </p:nvSpPr>
          <p:spPr>
            <a:xfrm>
              <a:off x="3751133" y="2890391"/>
              <a:ext cx="5097617" cy="1060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층별 효용 비율과 업종에 따른 층수 추천 서비스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FFF761-46CA-493B-9986-1BEE7911854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60" y="2743200"/>
              <a:ext cx="3738880" cy="0"/>
            </a:xfrm>
            <a:prstGeom prst="line">
              <a:avLst/>
            </a:prstGeom>
            <a:ln w="19050">
              <a:solidFill>
                <a:srgbClr val="D7AB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973797-055C-417B-8C84-6E7F82B85B2D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60" y="4018409"/>
              <a:ext cx="3738880" cy="0"/>
            </a:xfrm>
            <a:prstGeom prst="line">
              <a:avLst/>
            </a:prstGeom>
            <a:ln w="19050">
              <a:solidFill>
                <a:srgbClr val="D7AB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7F2E71-3EE4-4E43-BF83-109153BF12BA}"/>
                </a:ext>
              </a:extLst>
            </p:cNvPr>
            <p:cNvSpPr txBox="1"/>
            <p:nvPr/>
          </p:nvSpPr>
          <p:spPr>
            <a:xfrm>
              <a:off x="4149110" y="752218"/>
              <a:ext cx="43016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PART 1</a:t>
              </a:r>
              <a:endPara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1400C-870E-43CF-911B-811651D9D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60564"/>
              </p:ext>
            </p:extLst>
          </p:nvPr>
        </p:nvGraphicFramePr>
        <p:xfrm>
          <a:off x="3884390" y="216744"/>
          <a:ext cx="4423220" cy="610742"/>
        </p:xfrm>
        <a:graphic>
          <a:graphicData uri="http://schemas.openxmlformats.org/drawingml/2006/table">
            <a:tbl>
              <a:tblPr/>
              <a:tblGrid>
                <a:gridCol w="4423220">
                  <a:extLst>
                    <a:ext uri="{9D8B030D-6E8A-4147-A177-3AD203B41FA5}">
                      <a16:colId xmlns:a16="http://schemas.microsoft.com/office/drawing/2014/main" val="3180385740"/>
                    </a:ext>
                  </a:extLst>
                </a:gridCol>
              </a:tblGrid>
              <a:tr h="6107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8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소상공인 지원을 위한</a:t>
                      </a:r>
                      <a:r>
                        <a:rPr lang="ko-KR" altLang="en-US" sz="800" kern="0" spc="-8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     </a:t>
                      </a:r>
                      <a:r>
                        <a:rPr lang="ko-KR" altLang="en-US" sz="1800" kern="0" spc="-8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상권분석 빅데이터 경진대회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652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CBE6E2-CF19-4475-A7C6-AD7DAB501EBC}"/>
              </a:ext>
            </a:extLst>
          </p:cNvPr>
          <p:cNvSpPr txBox="1"/>
          <p:nvPr/>
        </p:nvSpPr>
        <p:spPr>
          <a:xfrm>
            <a:off x="4773857" y="495713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 명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중앙대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ARENA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349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E365C-4EA4-4CAE-8494-446FE887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데이터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570EA9-E7C8-4D73-8310-85F9325982E3}"/>
              </a:ext>
            </a:extLst>
          </p:cNvPr>
          <p:cNvGrpSpPr/>
          <p:nvPr/>
        </p:nvGrpSpPr>
        <p:grpSpPr>
          <a:xfrm>
            <a:off x="985837" y="1771170"/>
            <a:ext cx="7983354" cy="2266237"/>
            <a:chOff x="985837" y="1771170"/>
            <a:chExt cx="7983354" cy="226623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D3F5A3B-C1ED-4BEC-AEBB-1A4E67C25A05}"/>
                </a:ext>
              </a:extLst>
            </p:cNvPr>
            <p:cNvSpPr/>
            <p:nvPr/>
          </p:nvSpPr>
          <p:spPr>
            <a:xfrm>
              <a:off x="3864516" y="1811411"/>
              <a:ext cx="2225996" cy="22259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유동</a:t>
              </a:r>
              <a:r>
                <a:rPr lang="en-US" altLang="ko-KR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인구 수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E7A088F-BEC0-4F26-86DD-6F4D3B68F172}"/>
                </a:ext>
              </a:extLst>
            </p:cNvPr>
            <p:cNvGrpSpPr/>
            <p:nvPr/>
          </p:nvGrpSpPr>
          <p:grpSpPr>
            <a:xfrm>
              <a:off x="985837" y="1771170"/>
              <a:ext cx="7983354" cy="2266237"/>
              <a:chOff x="985837" y="1771170"/>
              <a:chExt cx="7983354" cy="2266237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642B416-6E6A-49C3-9229-F6C323407A5E}"/>
                  </a:ext>
                </a:extLst>
              </p:cNvPr>
              <p:cNvSpPr/>
              <p:nvPr/>
            </p:nvSpPr>
            <p:spPr>
              <a:xfrm>
                <a:off x="985837" y="1771170"/>
                <a:ext cx="2225996" cy="22259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매출액</a:t>
                </a: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F9F8F85-5DCF-440C-8479-7D694AB1FCE7}"/>
                  </a:ext>
                </a:extLst>
              </p:cNvPr>
              <p:cNvSpPr/>
              <p:nvPr/>
            </p:nvSpPr>
            <p:spPr>
              <a:xfrm>
                <a:off x="6743195" y="1811411"/>
                <a:ext cx="2225996" cy="22259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상존 인구 수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A9918E-C22C-4F8E-9A23-AE8B8F552EE5}"/>
              </a:ext>
            </a:extLst>
          </p:cNvPr>
          <p:cNvGrpSpPr/>
          <p:nvPr/>
        </p:nvGrpSpPr>
        <p:grpSpPr>
          <a:xfrm>
            <a:off x="2215048" y="4077648"/>
            <a:ext cx="8379257" cy="2306478"/>
            <a:chOff x="2215048" y="3997166"/>
            <a:chExt cx="8379257" cy="230647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055D3F1-17FA-4FA5-921E-E8AF2B8A8886}"/>
                </a:ext>
              </a:extLst>
            </p:cNvPr>
            <p:cNvSpPr/>
            <p:nvPr/>
          </p:nvSpPr>
          <p:spPr>
            <a:xfrm>
              <a:off x="5291679" y="4077648"/>
              <a:ext cx="2225996" cy="22259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업종별</a:t>
              </a:r>
              <a:endParaRPr lang="en-US" altLang="ko-KR" sz="2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입점 위치</a:t>
              </a:r>
              <a:r>
                <a:rPr lang="en-US" altLang="ko-KR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/</a:t>
              </a: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주변 환경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8D2B07D-8B2C-427C-AC5E-9962C7C7DB41}"/>
                </a:ext>
              </a:extLst>
            </p:cNvPr>
            <p:cNvSpPr/>
            <p:nvPr/>
          </p:nvSpPr>
          <p:spPr>
            <a:xfrm>
              <a:off x="8368309" y="3997166"/>
              <a:ext cx="2225996" cy="22259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임대료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187F88C-BF07-4EA3-98A9-9D2F34056A43}"/>
                </a:ext>
              </a:extLst>
            </p:cNvPr>
            <p:cNvSpPr/>
            <p:nvPr/>
          </p:nvSpPr>
          <p:spPr>
            <a:xfrm>
              <a:off x="2215048" y="4077648"/>
              <a:ext cx="2225996" cy="22259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점포 이력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9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AED85-CCD5-446F-B982-C269B5F0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02CA7-F1FF-4724-91A8-770A80DD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75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회귀 분석 모델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이용해 업종에 따른 매출액 결정 요인의 분석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시계열 데이터 분석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K-</a:t>
            </a:r>
            <a:r>
              <a:rPr lang="ko-KR" altLang="en-US" sz="20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 군집 분석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이용해 매출액 결정 요인을 바탕으로 상권의 유동성을 고려한 새로운 점포 입지 유형을 분류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새롭게 분류한 점포 입지 유형을 바탕으로 업종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창업자별 상황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예산액 등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등을 고려하여 최적의 입지를 선정하여 추천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이때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창업자들의 입점 지역 선택에 편리성을 더해주기 위하여 </a:t>
            </a:r>
            <a:r>
              <a:rPr lang="ko-KR" altLang="en-US" sz="20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층별 효용을 고려한 층수 추천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 함께 제공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56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2B351-C7FC-407A-9DFB-658B314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683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한계 극복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DA9F5-FC45-4D16-8D2F-2243EE06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2" y="3433796"/>
            <a:ext cx="3916679" cy="20498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소비자가 </a:t>
            </a:r>
            <a:r>
              <a:rPr lang="ko-KR" altLang="en-US" sz="16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직접 지역과 업종을 선택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 algn="ctr">
              <a:buNone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 algn="ctr">
              <a:buNone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 건수를 통해 </a:t>
            </a:r>
            <a:r>
              <a:rPr lang="ko-KR" altLang="en-US" sz="16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경쟁관계 분석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주거인구나 유동인구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분석등을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 </a:t>
            </a:r>
            <a:r>
              <a:rPr lang="ko-KR" altLang="en-US" sz="16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 분석 </a:t>
            </a:r>
            <a:endParaRPr lang="en-US" altLang="ko-KR" sz="1600" b="1" dirty="0">
              <a:solidFill>
                <a:srgbClr val="0070C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0FC10-D3B4-46C9-9D6E-650F1EB823FF}"/>
              </a:ext>
            </a:extLst>
          </p:cNvPr>
          <p:cNvSpPr txBox="1"/>
          <p:nvPr/>
        </p:nvSpPr>
        <p:spPr>
          <a:xfrm>
            <a:off x="525781" y="5483654"/>
            <a:ext cx="11047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=&gt;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지역에 따라 업종을 추천해주는 방식에서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사용자의 업종에 따라 지역을 추천해주는 방식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으로의 변화로 소상공인에게 좀 더 도움이 되도록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더불어 단순히 지역을 추천해주는 것이 아니라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층수까지도 고려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추천해줄 수 있도록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C09515-A262-4F83-B071-7CA7390E2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47799" r="36370" b="24053"/>
          <a:stretch/>
        </p:blipFill>
        <p:spPr>
          <a:xfrm>
            <a:off x="135054" y="1462295"/>
            <a:ext cx="3693774" cy="1930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C50470-E7FA-4AA8-8231-0AD9F79F7878}"/>
              </a:ext>
            </a:extLst>
          </p:cNvPr>
          <p:cNvGrpSpPr/>
          <p:nvPr/>
        </p:nvGrpSpPr>
        <p:grpSpPr>
          <a:xfrm>
            <a:off x="4184028" y="1196006"/>
            <a:ext cx="2550122" cy="4465988"/>
            <a:chOff x="4184028" y="1196006"/>
            <a:chExt cx="2550122" cy="4465988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9337272-A2A4-4B4C-9227-445E34DFBBFB}"/>
                </a:ext>
              </a:extLst>
            </p:cNvPr>
            <p:cNvSpPr txBox="1">
              <a:spLocks/>
            </p:cNvSpPr>
            <p:nvPr/>
          </p:nvSpPr>
          <p:spPr>
            <a:xfrm>
              <a:off x="4184028" y="4637253"/>
              <a:ext cx="2550122" cy="10247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600" b="1" dirty="0">
                  <a:solidFill>
                    <a:srgbClr val="0070C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지역 위치</a:t>
              </a:r>
              <a:r>
                <a:rPr lang="ko-KR" altLang="en-US" sz="1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와 </a:t>
              </a:r>
              <a:r>
                <a:rPr lang="ko-KR" altLang="en-US" sz="1600" b="1" dirty="0">
                  <a:solidFill>
                    <a:srgbClr val="0070C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기대 수익</a:t>
              </a:r>
              <a:r>
                <a:rPr lang="ko-KR" altLang="en-US" sz="1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에</a:t>
              </a:r>
              <a:endPara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따른 </a:t>
              </a:r>
              <a:r>
                <a:rPr lang="ko-KR" altLang="en-US" sz="1600" b="1" dirty="0">
                  <a:solidFill>
                    <a:srgbClr val="0070C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업종 추천</a:t>
              </a:r>
              <a:endParaRPr lang="en-US" altLang="ko-KR" sz="16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00C9003-07B1-4B5C-8FD8-EB95A2EBA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2" t="14815" r="68676" b="24793"/>
            <a:stretch/>
          </p:blipFill>
          <p:spPr>
            <a:xfrm>
              <a:off x="4490651" y="1196006"/>
              <a:ext cx="1936876" cy="314039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C53CEC-2D0E-43C5-B8D9-0D14D7335033}"/>
              </a:ext>
            </a:extLst>
          </p:cNvPr>
          <p:cNvGrpSpPr/>
          <p:nvPr/>
        </p:nvGrpSpPr>
        <p:grpSpPr>
          <a:xfrm>
            <a:off x="8220168" y="1274520"/>
            <a:ext cx="2889885" cy="4001848"/>
            <a:chOff x="8309610" y="1269072"/>
            <a:chExt cx="2889885" cy="4001848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1AFD59D-88DA-4292-8C25-F08C888B22C6}"/>
                </a:ext>
              </a:extLst>
            </p:cNvPr>
            <p:cNvSpPr txBox="1">
              <a:spLocks/>
            </p:cNvSpPr>
            <p:nvPr/>
          </p:nvSpPr>
          <p:spPr>
            <a:xfrm>
              <a:off x="9185837" y="4813944"/>
              <a:ext cx="1314449" cy="4569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dirty="0">
                  <a:solidFill>
                    <a:srgbClr val="0070C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창업 기상도</a:t>
              </a:r>
              <a:endParaRPr lang="en-US" altLang="ko-KR" sz="16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D4E5D6-7288-40C3-95DA-62FA2D10A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42" t="9749" r="48695" b="11114"/>
            <a:stretch/>
          </p:blipFill>
          <p:spPr>
            <a:xfrm>
              <a:off x="8309610" y="1269072"/>
              <a:ext cx="2889885" cy="314039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7892CE-43D3-4B7E-8261-392D32B0C551}"/>
              </a:ext>
            </a:extLst>
          </p:cNvPr>
          <p:cNvGrpSpPr/>
          <p:nvPr/>
        </p:nvGrpSpPr>
        <p:grpSpPr>
          <a:xfrm>
            <a:off x="3898894" y="1189930"/>
            <a:ext cx="3120390" cy="4310287"/>
            <a:chOff x="3986021" y="1240360"/>
            <a:chExt cx="3120390" cy="431028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71ECFC-AB87-4A47-AD81-98A21AFF9250}"/>
                </a:ext>
              </a:extLst>
            </p:cNvPr>
            <p:cNvCxnSpPr/>
            <p:nvPr/>
          </p:nvCxnSpPr>
          <p:spPr>
            <a:xfrm>
              <a:off x="3986021" y="1307353"/>
              <a:ext cx="0" cy="4243294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69E0CBE-7A40-408E-8CBE-D4F21E2AC2A3}"/>
                </a:ext>
              </a:extLst>
            </p:cNvPr>
            <p:cNvCxnSpPr/>
            <p:nvPr/>
          </p:nvCxnSpPr>
          <p:spPr>
            <a:xfrm>
              <a:off x="7106411" y="1240360"/>
              <a:ext cx="0" cy="4243294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649B6-A283-4A37-BC77-45DA51D442ED}"/>
              </a:ext>
            </a:extLst>
          </p:cNvPr>
          <p:cNvSpPr/>
          <p:nvPr/>
        </p:nvSpPr>
        <p:spPr>
          <a:xfrm>
            <a:off x="9022641" y="1365696"/>
            <a:ext cx="1284941" cy="20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925A3F-CE96-483E-95C4-2DCFD6F77CC9}"/>
              </a:ext>
            </a:extLst>
          </p:cNvPr>
          <p:cNvCxnSpPr/>
          <p:nvPr/>
        </p:nvCxnSpPr>
        <p:spPr>
          <a:xfrm>
            <a:off x="569229" y="5668069"/>
            <a:ext cx="1078457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0FC2E-1C85-4BBC-B16F-605840A46977}"/>
              </a:ext>
            </a:extLst>
          </p:cNvPr>
          <p:cNvCxnSpPr>
            <a:cxnSpLocks/>
          </p:cNvCxnSpPr>
          <p:nvPr/>
        </p:nvCxnSpPr>
        <p:spPr>
          <a:xfrm>
            <a:off x="2059619" y="3888419"/>
            <a:ext cx="0" cy="27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41A57D-2218-43F1-A55A-3CD0E8DF66F0}"/>
              </a:ext>
            </a:extLst>
          </p:cNvPr>
          <p:cNvSpPr/>
          <p:nvPr/>
        </p:nvSpPr>
        <p:spPr>
          <a:xfrm>
            <a:off x="9554236" y="6514471"/>
            <a:ext cx="2575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5"/>
              </a:rPr>
              <a:t>http://sg.sbiz.or.kr/main.sg#/main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C64891-B335-4D37-9685-CDE27E2863C5}"/>
              </a:ext>
            </a:extLst>
          </p:cNvPr>
          <p:cNvSpPr txBox="1"/>
          <p:nvPr/>
        </p:nvSpPr>
        <p:spPr>
          <a:xfrm>
            <a:off x="8731091" y="6545249"/>
            <a:ext cx="934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 출처 </a:t>
            </a:r>
            <a:r>
              <a:rPr lang="en-US" altLang="ko-KR" sz="1000" dirty="0"/>
              <a:t>: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0394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2B351-C7FC-407A-9DFB-658B314C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한계 극복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DA9F5-FC45-4D16-8D2F-2243EE06A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심규열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이덕형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청목출판사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“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부동산마케팅과 입지이론 및 실제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 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따르면 점포 입지 유형은 경험적 관찰 결과를 통해 </a:t>
            </a:r>
            <a:r>
              <a:rPr lang="ko-KR" altLang="en-US" sz="1800" b="1" dirty="0" err="1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집심형</a:t>
            </a:r>
            <a:r>
              <a:rPr lang="ko-KR" altLang="en-US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점포</a:t>
            </a:r>
            <a:r>
              <a:rPr lang="en-US" altLang="ko-KR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b="1" dirty="0" err="1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집재형</a:t>
            </a:r>
            <a:r>
              <a:rPr lang="ko-KR" altLang="en-US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점포</a:t>
            </a:r>
            <a:r>
              <a:rPr lang="en-US" altLang="ko-KR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산재형 점포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나뉜다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이러한 점포 입지 유형과 관련하여 통합도와 유동 인구수를 기반으로 새로운 점포 유형을 나눈 연구 결과가 존재한다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 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김세환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"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공간구문적 특성과 유동인구에 따른 점포 유형의 군집분석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 </a:t>
            </a:r>
            <a:r>
              <a:rPr lang="ko-KR" altLang="en-US" sz="1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국내석사학위논문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단국대학교 부동산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건설대학원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2019. 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경기도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 해당 연구는 </a:t>
            </a:r>
            <a:r>
              <a:rPr lang="ko-KR" altLang="en-US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서울의 일부 지역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만을 대상으로 진행되어 범위가 좁으며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유동성을 고려한 </a:t>
            </a:r>
            <a:r>
              <a:rPr lang="ko-KR" altLang="en-US" sz="1800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시계열 분석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진행되지 않았다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=&gt;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이러한 점을 보완하여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점포 유형을 새로이 분류할 때 상권의 유동성을 고려하여 </a:t>
            </a:r>
            <a:endParaRPr lang="en-US" altLang="ko-KR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시계열 분석을 포함</a:t>
            </a:r>
            <a:r>
              <a:rPr lang="ko-KR" altLang="en-US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하도록 하였다</a:t>
            </a:r>
            <a:r>
              <a:rPr lang="en-US" altLang="ko-KR" sz="1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0C7F5C-4C5C-4AB8-85AA-57177E41B94D}"/>
              </a:ext>
            </a:extLst>
          </p:cNvPr>
          <p:cNvCxnSpPr/>
          <p:nvPr/>
        </p:nvCxnSpPr>
        <p:spPr>
          <a:xfrm>
            <a:off x="838200" y="4947390"/>
            <a:ext cx="1078457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0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7848-4C17-4375-94D8-F4421F3E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1788A0-9E1B-428A-9C27-C40C964DB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 매출액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유동 인구수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성장 가능성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업종 특성 등을 복합적으로 고려하여 점포 입지 유형을 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새롭게 고안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그를 바탕으로 창업자들의 현 상태에 따른 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적절한 입점 지역을 추천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해줄 수 있도록 한다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 서비스들은 지역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 수익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 창업자들의 현 상태에 따른 업종을 추천해주는 방식이나 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그를 역으로 뒤집은 서비스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제공한다는 점에서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창업자들에게 선택의 폭을 넓혀주고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서비스와 차별성을 둔다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단순한 입점 지역 추천에서 더 나아가 </a:t>
            </a:r>
            <a:r>
              <a:rPr lang="ko-KR" altLang="en-US" sz="20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층별 효용을 고려한 층수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역시 추천해주어 소상공인들의 고민 역시 덜어줄 수 있게 한다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98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FA104-B945-4409-833A-B3710D54B5FD}"/>
              </a:ext>
            </a:extLst>
          </p:cNvPr>
          <p:cNvSpPr txBox="1"/>
          <p:nvPr/>
        </p:nvSpPr>
        <p:spPr>
          <a:xfrm>
            <a:off x="131975" y="416410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아이디어 소개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65795-0B49-46B0-BCD3-E3A953C3C262}"/>
              </a:ext>
            </a:extLst>
          </p:cNvPr>
          <p:cNvSpPr txBox="1"/>
          <p:nvPr/>
        </p:nvSpPr>
        <p:spPr>
          <a:xfrm>
            <a:off x="131975" y="1355775"/>
            <a:ext cx="8080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창업을 위해 가게를 입점할 때 접근성을 고려하여 몇 층에 들어서야 하는 지 고민하는 경우가 많다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창업을 위해 몇 층에 가게를 입점할지 고민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  <a:hlinkClick r:id="rId2"/>
              </a:rPr>
              <a:t>https://youtu.be/Kha4jwQAI-I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]</a:t>
            </a: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소상공인들에게 특정 층을 선택했을 때 접근성에 비해 가성비가 뛰어난 지 정보를 제공해주는 서비스 아이디어를 제시한다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</a:rPr>
              <a:t>본 아이디어는 층별 가성비를 수치로 보여줄 수 있는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</a:rPr>
              <a:t>층별 효용 비율</a:t>
            </a:r>
            <a:r>
              <a:rPr lang="ko-KR" altLang="en-US" sz="1600" dirty="0">
                <a:latin typeface="맑은 고딕" panose="020B0503020000020004" pitchFamily="50" charset="-127"/>
              </a:rPr>
              <a:t>을 사용하며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이를 통해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 층수를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추천해주는 서비스이다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E4DEAD2-22AF-4EB1-BE97-15ECE2A2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75" y="-35618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C4E030-736C-42D4-B06D-8393EE6512C5}"/>
              </a:ext>
            </a:extLst>
          </p:cNvPr>
          <p:cNvGrpSpPr/>
          <p:nvPr/>
        </p:nvGrpSpPr>
        <p:grpSpPr>
          <a:xfrm>
            <a:off x="271780" y="4496794"/>
            <a:ext cx="11648440" cy="1953509"/>
            <a:chOff x="271780" y="4379722"/>
            <a:chExt cx="11648440" cy="19535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0D7578-8301-4BB7-A3F1-FB97D655F147}"/>
                </a:ext>
              </a:extLst>
            </p:cNvPr>
            <p:cNvSpPr txBox="1"/>
            <p:nvPr/>
          </p:nvSpPr>
          <p:spPr>
            <a:xfrm>
              <a:off x="271780" y="4379722"/>
              <a:ext cx="11648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i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2400" b="1" i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</a:t>
              </a:r>
              <a:r>
                <a:rPr lang="ko-KR" altLang="en-US" sz="24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따라서 </a:t>
              </a:r>
              <a:r>
                <a:rPr lang="ko-KR" altLang="en-US" sz="2400" b="1" i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층별 가성비</a:t>
              </a:r>
              <a:r>
                <a:rPr lang="ko-KR" altLang="en-US" sz="24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비교하고</a:t>
              </a:r>
              <a:r>
                <a:rPr lang="en-US" altLang="ko-KR" sz="24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4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적절한 층수를 추천해주는 서비스</a:t>
              </a:r>
              <a:r>
                <a:rPr lang="en-US" altLang="ko-KR" sz="2400" b="1" i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endParaRPr lang="ko-KR" altLang="en-US" sz="2400" b="1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B6C03-681C-4A75-BDE5-88850E727A94}"/>
                </a:ext>
              </a:extLst>
            </p:cNvPr>
            <p:cNvGrpSpPr/>
            <p:nvPr/>
          </p:nvGrpSpPr>
          <p:grpSpPr>
            <a:xfrm>
              <a:off x="3343327" y="5068162"/>
              <a:ext cx="5505345" cy="1265069"/>
              <a:chOff x="3759200" y="5369329"/>
              <a:chExt cx="5505345" cy="126506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6CB6E4E-E692-490C-893D-6BBC5FF9A541}"/>
                  </a:ext>
                </a:extLst>
              </p:cNvPr>
              <p:cNvGrpSpPr/>
              <p:nvPr/>
            </p:nvGrpSpPr>
            <p:grpSpPr>
              <a:xfrm>
                <a:off x="3759200" y="5384718"/>
                <a:ext cx="1391919" cy="1249680"/>
                <a:chOff x="7660640" y="2580640"/>
                <a:chExt cx="1391919" cy="124968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BD130E42-34E9-4FAA-80A3-11024FF9F664}"/>
                    </a:ext>
                  </a:extLst>
                </p:cNvPr>
                <p:cNvSpPr/>
                <p:nvPr/>
              </p:nvSpPr>
              <p:spPr>
                <a:xfrm>
                  <a:off x="7660640" y="2580640"/>
                  <a:ext cx="1391919" cy="1249680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F3FC12-D2E2-4E7B-A79A-8769033787D1}"/>
                    </a:ext>
                  </a:extLst>
                </p:cNvPr>
                <p:cNvSpPr txBox="1"/>
                <p:nvPr/>
              </p:nvSpPr>
              <p:spPr>
                <a:xfrm>
                  <a:off x="7713284" y="3020814"/>
                  <a:ext cx="12801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함초롬바탕" panose="02030604000101010101" pitchFamily="18" charset="-127"/>
                    </a:rPr>
                    <a:t>업종 선택</a:t>
                  </a: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3ADD66C-4D7B-4A05-A6DD-C7B22C681462}"/>
                  </a:ext>
                </a:extLst>
              </p:cNvPr>
              <p:cNvGrpSpPr/>
              <p:nvPr/>
            </p:nvGrpSpPr>
            <p:grpSpPr>
              <a:xfrm>
                <a:off x="5760035" y="5369329"/>
                <a:ext cx="1503674" cy="1249680"/>
                <a:chOff x="9230359" y="2565251"/>
                <a:chExt cx="1503674" cy="124968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19A4DE-D9C1-456E-AA42-D72F3B1FDB84}"/>
                    </a:ext>
                  </a:extLst>
                </p:cNvPr>
                <p:cNvSpPr/>
                <p:nvPr/>
              </p:nvSpPr>
              <p:spPr>
                <a:xfrm>
                  <a:off x="9286236" y="2565251"/>
                  <a:ext cx="1391919" cy="1249680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6FF498-0EC9-4E3D-8368-79851DB3A6BD}"/>
                    </a:ext>
                  </a:extLst>
                </p:cNvPr>
                <p:cNvSpPr txBox="1"/>
                <p:nvPr/>
              </p:nvSpPr>
              <p:spPr>
                <a:xfrm>
                  <a:off x="9230359" y="3018800"/>
                  <a:ext cx="150367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함초롬바탕" panose="02030604000101010101" pitchFamily="18" charset="-127"/>
                    </a:rPr>
                    <a:t>층별 효용 비율 계산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774D65E-5054-423C-AD1B-4F6A0A7E831F}"/>
                  </a:ext>
                </a:extLst>
              </p:cNvPr>
              <p:cNvGrpSpPr/>
              <p:nvPr/>
            </p:nvGrpSpPr>
            <p:grpSpPr>
              <a:xfrm>
                <a:off x="7872625" y="5384718"/>
                <a:ext cx="1391920" cy="1249680"/>
                <a:chOff x="7010393" y="5399005"/>
                <a:chExt cx="1391920" cy="1249680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45C562F-1B66-4162-8073-B5D62F01CD35}"/>
                    </a:ext>
                  </a:extLst>
                </p:cNvPr>
                <p:cNvSpPr/>
                <p:nvPr/>
              </p:nvSpPr>
              <p:spPr>
                <a:xfrm>
                  <a:off x="7010393" y="5399005"/>
                  <a:ext cx="1391919" cy="1249680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3A4E097-1147-4952-8CF2-5F56CBED8B55}"/>
                    </a:ext>
                  </a:extLst>
                </p:cNvPr>
                <p:cNvSpPr txBox="1"/>
                <p:nvPr/>
              </p:nvSpPr>
              <p:spPr>
                <a:xfrm>
                  <a:off x="7010393" y="5762234"/>
                  <a:ext cx="13919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함초롬바탕" panose="02030604000101010101" pitchFamily="18" charset="-127"/>
                    </a:rPr>
                    <a:t>가성비 추출 및 층수 추천</a:t>
                  </a:r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827C572-E32B-478C-A234-6DCB3757E39B}"/>
                  </a:ext>
                </a:extLst>
              </p:cNvPr>
              <p:cNvCxnSpPr/>
              <p:nvPr/>
            </p:nvCxnSpPr>
            <p:spPr>
              <a:xfrm>
                <a:off x="5262880" y="6009557"/>
                <a:ext cx="386080" cy="0"/>
              </a:xfrm>
              <a:prstGeom prst="straightConnector1">
                <a:avLst/>
              </a:pr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5D3941DC-DD9D-443E-A251-9394B4417623}"/>
                  </a:ext>
                </a:extLst>
              </p:cNvPr>
              <p:cNvCxnSpPr/>
              <p:nvPr/>
            </p:nvCxnSpPr>
            <p:spPr>
              <a:xfrm>
                <a:off x="7396481" y="6009557"/>
                <a:ext cx="386080" cy="0"/>
              </a:xfrm>
              <a:prstGeom prst="straightConnector1">
                <a:avLst/>
              </a:pr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212F5F-6093-4BBC-9019-E35764A406C9}"/>
              </a:ext>
            </a:extLst>
          </p:cNvPr>
          <p:cNvGrpSpPr/>
          <p:nvPr/>
        </p:nvGrpSpPr>
        <p:grpSpPr>
          <a:xfrm>
            <a:off x="8761068" y="2926440"/>
            <a:ext cx="3159152" cy="1105295"/>
            <a:chOff x="8671784" y="2026534"/>
            <a:chExt cx="3159152" cy="1105295"/>
          </a:xfrm>
        </p:grpSpPr>
        <p:pic>
          <p:nvPicPr>
            <p:cNvPr id="2049" name="_x225640568">
              <a:extLst>
                <a:ext uri="{FF2B5EF4-FFF2-40B4-BE49-F238E27FC236}">
                  <a16:creationId xmlns:a16="http://schemas.microsoft.com/office/drawing/2014/main" id="{702452A2-1F8A-47DC-97AE-75CE34D4A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1784" y="2026534"/>
              <a:ext cx="3159152" cy="746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06578C-BDC0-4376-9FC7-E91EBA69946B}"/>
                </a:ext>
              </a:extLst>
            </p:cNvPr>
            <p:cNvSpPr txBox="1"/>
            <p:nvPr/>
          </p:nvSpPr>
          <p:spPr>
            <a:xfrm>
              <a:off x="8673698" y="2870219"/>
              <a:ext cx="3157238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Figure 1 : </a:t>
              </a:r>
              <a:r>
                <a:rPr lang="ko-KR" altLang="en-US" sz="1100" b="1" dirty="0"/>
                <a:t>층별 효용 비율 계산식</a:t>
              </a:r>
            </a:p>
          </p:txBody>
        </p:sp>
      </p:grpSp>
      <p:pic>
        <p:nvPicPr>
          <p:cNvPr id="6" name="_x476356504">
            <a:extLst>
              <a:ext uri="{FF2B5EF4-FFF2-40B4-BE49-F238E27FC236}">
                <a16:creationId xmlns:a16="http://schemas.microsoft.com/office/drawing/2014/main" id="{0225B436-0349-4060-98CC-3B1D576C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57" y="569972"/>
            <a:ext cx="3184763" cy="179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DDCDE6-DBEA-4BF7-9AE2-0B9885C8B047}"/>
              </a:ext>
            </a:extLst>
          </p:cNvPr>
          <p:cNvSpPr txBox="1"/>
          <p:nvPr/>
        </p:nvSpPr>
        <p:spPr>
          <a:xfrm>
            <a:off x="9669131" y="193591"/>
            <a:ext cx="1343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[</a:t>
            </a:r>
            <a:r>
              <a:rPr lang="ko-KR" altLang="en-US" sz="1600" dirty="0"/>
              <a:t>자료 中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963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B643B8-1B75-4665-80CC-7C581CB52454}"/>
              </a:ext>
            </a:extLst>
          </p:cNvPr>
          <p:cNvSpPr txBox="1"/>
          <p:nvPr/>
        </p:nvSpPr>
        <p:spPr>
          <a:xfrm>
            <a:off x="131975" y="75414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EEFD7-0D13-466B-B529-70BD6280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3" y="1227633"/>
            <a:ext cx="6461865" cy="3171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3C6C3-F9D1-4F35-B0ED-4835EE98D019}"/>
              </a:ext>
            </a:extLst>
          </p:cNvPr>
          <p:cNvSpPr txBox="1"/>
          <p:nvPr/>
        </p:nvSpPr>
        <p:spPr>
          <a:xfrm>
            <a:off x="131974" y="630263"/>
            <a:ext cx="646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Ⅰ. 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층들의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보증금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 포함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C695E-0160-4B5E-AC04-240440FCDBDF}"/>
              </a:ext>
            </a:extLst>
          </p:cNvPr>
          <p:cNvSpPr txBox="1"/>
          <p:nvPr/>
        </p:nvSpPr>
        <p:spPr>
          <a:xfrm>
            <a:off x="157373" y="4585524"/>
            <a:ext cx="67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네모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상업용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부동산 상권사이트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: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보증금과 월세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마을 가게 상권분석 사이트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지역별로 층별 임대료에 대한 자료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KOSIS :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층별 효용 비율 자료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A52B1-5805-4909-BB6B-7CA83DA7ACEF}"/>
              </a:ext>
            </a:extLst>
          </p:cNvPr>
          <p:cNvSpPr txBox="1"/>
          <p:nvPr/>
        </p:nvSpPr>
        <p:spPr>
          <a:xfrm>
            <a:off x="7142483" y="642693"/>
            <a:ext cx="491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업종별 주요 입정 층수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9BD0000-F671-44EF-A883-7606FBEC5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-1260419"/>
            <a:ext cx="87879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3" name="_x590124176">
            <a:extLst>
              <a:ext uri="{FF2B5EF4-FFF2-40B4-BE49-F238E27FC236}">
                <a16:creationId xmlns:a16="http://schemas.microsoft.com/office/drawing/2014/main" id="{5542A641-EBA8-4981-B108-823D626F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82" y="1142648"/>
            <a:ext cx="3585088" cy="39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E19D56-1216-4A0F-A09F-C4440EA83C29}"/>
              </a:ext>
            </a:extLst>
          </p:cNvPr>
          <p:cNvSpPr txBox="1"/>
          <p:nvPr/>
        </p:nvSpPr>
        <p:spPr>
          <a:xfrm>
            <a:off x="7208522" y="5174692"/>
            <a:ext cx="4785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층별 입점 업종에 대한 통계 수치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업종별로 주로 어느 층에 입점하는지 알 수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0573A-F0E7-4969-B848-4E4C9AC21217}"/>
              </a:ext>
            </a:extLst>
          </p:cNvPr>
          <p:cNvSpPr txBox="1"/>
          <p:nvPr/>
        </p:nvSpPr>
        <p:spPr>
          <a:xfrm>
            <a:off x="7233918" y="6074700"/>
            <a:ext cx="5049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상세내용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https://www.mk.co.kr/news/culture/view/2018/08/536159/</a:t>
            </a:r>
            <a:endParaRPr lang="en-US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7A2EC-6BC8-441E-AC74-EA6AE2946EBE}"/>
              </a:ext>
            </a:extLst>
          </p:cNvPr>
          <p:cNvSpPr/>
          <p:nvPr/>
        </p:nvSpPr>
        <p:spPr>
          <a:xfrm>
            <a:off x="131974" y="55779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nemoapp.kr/Search?ArticleType=1&amp;PageIndex=0&amp;StoreTrade=false&amp;MarketPriceType=MonthlyRent&amp;SWLng=126.98363103704847&amp;SWLat=37.470606860505335&amp;NELng=127.12262984610784&amp;NELat=37.52489304050217&amp;Zoom=14&amp;mode=1&amp;category=1&amp;list=true&amp;articleId=&amp;utm_source=Google&amp;utm_medium=social&amp;utm_campaign=%EC%83%81%EA%B6%8C%EB%B6%84%EC%84%9D&amp;utm_content=%EC%84%9C%EC%9A%B8&amp;utm_term=%EC%83%81%EA%B6%8C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https://golmok.seoul.go.kr/dataStudio.do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http://kosis.kr/statHtml/statHtml.do?orgId=408&amp;tblId=DT_40801_N2204_03&amp;vw_cd=MT_ZTITLE&amp;list_id=I2_5_1_2_1&amp;seqNo=&amp;lang_mode=ko&amp;language=kor&amp;obj_var_id=&amp;itm_id=&amp;conn_path=MT_ZTITLE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CBEDFB-C17E-4C71-9B9D-213B71154AE0}"/>
              </a:ext>
            </a:extLst>
          </p:cNvPr>
          <p:cNvCxnSpPr>
            <a:cxnSpLocks/>
          </p:cNvCxnSpPr>
          <p:nvPr/>
        </p:nvCxnSpPr>
        <p:spPr>
          <a:xfrm>
            <a:off x="7000875" y="630263"/>
            <a:ext cx="0" cy="5875312"/>
          </a:xfrm>
          <a:prstGeom prst="line">
            <a:avLst/>
          </a:prstGeom>
          <a:ln w="19050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20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96370B-E653-4C9F-827E-49D206B1AF7E}"/>
              </a:ext>
            </a:extLst>
          </p:cNvPr>
          <p:cNvSpPr txBox="1"/>
          <p:nvPr/>
        </p:nvSpPr>
        <p:spPr>
          <a:xfrm>
            <a:off x="131975" y="75414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방법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38EA2A1-9557-437B-AAC5-F65316713ABB}"/>
              </a:ext>
            </a:extLst>
          </p:cNvPr>
          <p:cNvGrpSpPr/>
          <p:nvPr/>
        </p:nvGrpSpPr>
        <p:grpSpPr>
          <a:xfrm>
            <a:off x="957883" y="377355"/>
            <a:ext cx="10505837" cy="2978239"/>
            <a:chOff x="957883" y="377355"/>
            <a:chExt cx="10505837" cy="297823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21CCF8-37B6-4A56-BA1A-B9C9CEDCFC36}"/>
                </a:ext>
              </a:extLst>
            </p:cNvPr>
            <p:cNvGrpSpPr/>
            <p:nvPr/>
          </p:nvGrpSpPr>
          <p:grpSpPr>
            <a:xfrm>
              <a:off x="957883" y="377355"/>
              <a:ext cx="3029515" cy="2978239"/>
              <a:chOff x="2848492" y="1833428"/>
              <a:chExt cx="3029515" cy="297823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D0AFB60-E0A6-4702-A08B-E90D933A8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43685" y="1833428"/>
                <a:ext cx="1012378" cy="1716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E17B6-E1F3-4959-8545-C0B5A8A21F98}"/>
                  </a:ext>
                </a:extLst>
              </p:cNvPr>
              <p:cNvSpPr txBox="1"/>
              <p:nvPr/>
            </p:nvSpPr>
            <p:spPr>
              <a:xfrm>
                <a:off x="2848492" y="3699911"/>
                <a:ext cx="30165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업종별 </a:t>
                </a:r>
                <a:r>
                  <a:rPr lang="ko-KR" altLang="en-US" sz="1400" b="1" dirty="0">
                    <a:solidFill>
                      <a:schemeClr val="accent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층별 효용 비율</a:t>
                </a:r>
                <a:r>
                  <a: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13C2A1-981B-43B6-8449-5D04BD7C0C46}"/>
                  </a:ext>
                </a:extLst>
              </p:cNvPr>
              <p:cNvSpPr txBox="1"/>
              <p:nvPr/>
            </p:nvSpPr>
            <p:spPr>
              <a:xfrm>
                <a:off x="2861414" y="4165336"/>
                <a:ext cx="30165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업종별로 </a:t>
                </a:r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층부터 </a:t>
                </a:r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</a:t>
                </a: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층까지 몇 퍼센트 비율로</a:t>
                </a:r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분포해 있는지 조사하여 층별 평균 층별효용비율을 계산한다</a:t>
                </a:r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5C35B06-FD45-47FD-BF5F-2A2AB881F3B9}"/>
                </a:ext>
              </a:extLst>
            </p:cNvPr>
            <p:cNvGrpSpPr/>
            <p:nvPr/>
          </p:nvGrpSpPr>
          <p:grpSpPr>
            <a:xfrm>
              <a:off x="5961775" y="691516"/>
              <a:ext cx="3907222" cy="2349917"/>
              <a:chOff x="6274987" y="2448054"/>
              <a:chExt cx="3907222" cy="234991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0367B54-E8E5-419B-8870-BD15969A4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0338" y="2448054"/>
                <a:ext cx="2007978" cy="133282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4EFCE1-95AC-4154-9343-F2C249D16F73}"/>
                  </a:ext>
                </a:extLst>
              </p:cNvPr>
              <p:cNvSpPr txBox="1"/>
              <p:nvPr/>
            </p:nvSpPr>
            <p:spPr>
              <a:xfrm>
                <a:off x="6274987" y="3848496"/>
                <a:ext cx="390722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업종별 </a:t>
                </a:r>
                <a:r>
                  <a:rPr lang="ko-KR" altLang="en-US" sz="1600" b="1" dirty="0">
                    <a:solidFill>
                      <a:schemeClr val="accent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층별 효용 비율 </a:t>
                </a:r>
                <a:r>
                  <a:rPr lang="ko-KR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분류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E1909D-2CFD-4A5A-93FA-75735C07ECF9}"/>
                  </a:ext>
                </a:extLst>
              </p:cNvPr>
              <p:cNvSpPr txBox="1"/>
              <p:nvPr/>
            </p:nvSpPr>
            <p:spPr>
              <a:xfrm>
                <a:off x="6510575" y="4490194"/>
                <a:ext cx="35275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업종별로 평균 효용비율을 분류한다</a:t>
                </a: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B9928CA-13C7-4745-ABB9-DFF5BE7576C8}"/>
                </a:ext>
              </a:extLst>
            </p:cNvPr>
            <p:cNvCxnSpPr>
              <a:cxnSpLocks/>
            </p:cNvCxnSpPr>
            <p:nvPr/>
          </p:nvCxnSpPr>
          <p:spPr>
            <a:xfrm>
              <a:off x="4659928" y="1866474"/>
              <a:ext cx="928654" cy="0"/>
            </a:xfrm>
            <a:prstGeom prst="straightConnector1">
              <a:avLst/>
            </a:prstGeom>
            <a:ln w="79375" cap="rnd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8375BDC-C926-46E2-8430-F70159DDC3DB}"/>
                </a:ext>
              </a:extLst>
            </p:cNvPr>
            <p:cNvCxnSpPr>
              <a:cxnSpLocks/>
            </p:cNvCxnSpPr>
            <p:nvPr/>
          </p:nvCxnSpPr>
          <p:spPr>
            <a:xfrm>
              <a:off x="10535066" y="1866474"/>
              <a:ext cx="928654" cy="0"/>
            </a:xfrm>
            <a:prstGeom prst="straightConnector1">
              <a:avLst/>
            </a:prstGeom>
            <a:ln w="79375" cap="rnd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3E3EEB5-8E3E-4AF3-B34E-7B7EC19C9064}"/>
              </a:ext>
            </a:extLst>
          </p:cNvPr>
          <p:cNvGrpSpPr/>
          <p:nvPr/>
        </p:nvGrpSpPr>
        <p:grpSpPr>
          <a:xfrm>
            <a:off x="109752" y="3742268"/>
            <a:ext cx="3679704" cy="2851750"/>
            <a:chOff x="505350" y="3668703"/>
            <a:chExt cx="3679704" cy="285175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E4A9A2-DD2C-49CF-9332-788775E82AD1}"/>
                </a:ext>
              </a:extLst>
            </p:cNvPr>
            <p:cNvSpPr txBox="1"/>
            <p:nvPr/>
          </p:nvSpPr>
          <p:spPr>
            <a:xfrm>
              <a:off x="505350" y="5513579"/>
              <a:ext cx="36797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특정 지역 건물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ko-KR" altLang="en-US" sz="1600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층별 효용 비율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1CCBF99-44F4-4E91-ACCA-D074ED0BE547}"/>
                </a:ext>
              </a:extLst>
            </p:cNvPr>
            <p:cNvSpPr txBox="1"/>
            <p:nvPr/>
          </p:nvSpPr>
          <p:spPr>
            <a:xfrm>
              <a:off x="606547" y="6058788"/>
              <a:ext cx="3527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지정한 특정지역에서의 건물들의 층별 효용비율들을 뽑아낸다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E8308D27-E07C-47D7-BF3B-4E00D685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515" y="3668703"/>
              <a:ext cx="1527570" cy="1405364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7BCA903-5659-4E99-A18D-F138AFC5220E}"/>
              </a:ext>
            </a:extLst>
          </p:cNvPr>
          <p:cNvGrpSpPr/>
          <p:nvPr/>
        </p:nvGrpSpPr>
        <p:grpSpPr>
          <a:xfrm>
            <a:off x="4286252" y="3739321"/>
            <a:ext cx="3527505" cy="2875424"/>
            <a:chOff x="4286252" y="3809940"/>
            <a:chExt cx="3527505" cy="287542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6590F87-059E-4163-A553-0B947077F0B9}"/>
                </a:ext>
              </a:extLst>
            </p:cNvPr>
            <p:cNvGrpSpPr/>
            <p:nvPr/>
          </p:nvGrpSpPr>
          <p:grpSpPr>
            <a:xfrm>
              <a:off x="4921657" y="3809940"/>
              <a:ext cx="2256696" cy="1139664"/>
              <a:chOff x="4556760" y="1521460"/>
              <a:chExt cx="3078480" cy="1762760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AB56D99-C512-4804-A99F-0B41D00F722E}"/>
                  </a:ext>
                </a:extLst>
              </p:cNvPr>
              <p:cNvSpPr/>
              <p:nvPr/>
            </p:nvSpPr>
            <p:spPr>
              <a:xfrm>
                <a:off x="4556760" y="1521460"/>
                <a:ext cx="3078480" cy="1762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BFB38042-E18C-42E2-89EC-DDA029547BCE}"/>
                  </a:ext>
                </a:extLst>
              </p:cNvPr>
              <p:cNvSpPr/>
              <p:nvPr/>
            </p:nvSpPr>
            <p:spPr>
              <a:xfrm>
                <a:off x="4889369" y="1666240"/>
                <a:ext cx="2413262" cy="1432560"/>
              </a:xfrm>
              <a:prstGeom prst="ellipse">
                <a:avLst/>
              </a:prstGeom>
              <a:solidFill>
                <a:srgbClr val="92D050">
                  <a:alpha val="6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C40D6FF-5C59-4E97-B906-35F54128A8ED}"/>
                  </a:ext>
                </a:extLst>
              </p:cNvPr>
              <p:cNvSpPr/>
              <p:nvPr/>
            </p:nvSpPr>
            <p:spPr>
              <a:xfrm>
                <a:off x="5364480" y="1960880"/>
                <a:ext cx="1513840" cy="894080"/>
              </a:xfrm>
              <a:prstGeom prst="ellipse">
                <a:avLst/>
              </a:prstGeom>
              <a:solidFill>
                <a:srgbClr val="00B050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FD9F47-7C28-481F-8851-13F10F84CFA0}"/>
                  </a:ext>
                </a:extLst>
              </p:cNvPr>
              <p:cNvSpPr txBox="1"/>
              <p:nvPr/>
            </p:nvSpPr>
            <p:spPr>
              <a:xfrm>
                <a:off x="4828450" y="2146311"/>
                <a:ext cx="2585901" cy="476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층별 효용 비율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9BED02-90E1-4D9C-94DC-65AE9D21CE82}"/>
                </a:ext>
              </a:extLst>
            </p:cNvPr>
            <p:cNvSpPr txBox="1"/>
            <p:nvPr/>
          </p:nvSpPr>
          <p:spPr>
            <a:xfrm>
              <a:off x="4526467" y="5397335"/>
              <a:ext cx="30627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도출한 </a:t>
              </a:r>
              <a:r>
                <a:rPr lang="ko-KR" altLang="en-US" sz="1600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층별 효용 비율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층별 효용 비율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F7D9705-B6C6-45F8-9AB9-722E95FA575B}"/>
                </a:ext>
              </a:extLst>
            </p:cNvPr>
            <p:cNvSpPr txBox="1"/>
            <p:nvPr/>
          </p:nvSpPr>
          <p:spPr>
            <a:xfrm>
              <a:off x="4286252" y="6039033"/>
              <a:ext cx="3527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층별 효용비율과 도출한 층별 효용 비율을 비교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분석한 결과에 따라 추천하는 층수와 추천하지 않는 층수를 분류한다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D96CD75-20A3-4E95-85B0-56CA8D407752}"/>
              </a:ext>
            </a:extLst>
          </p:cNvPr>
          <p:cNvGrpSpPr/>
          <p:nvPr/>
        </p:nvGrpSpPr>
        <p:grpSpPr>
          <a:xfrm>
            <a:off x="8667040" y="3895086"/>
            <a:ext cx="3324371" cy="2563894"/>
            <a:chOff x="8574340" y="3965871"/>
            <a:chExt cx="3324371" cy="2563894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BAFB01D-2003-4F50-B7E1-21D5F89F2850}"/>
                </a:ext>
              </a:extLst>
            </p:cNvPr>
            <p:cNvGrpSpPr/>
            <p:nvPr/>
          </p:nvGrpSpPr>
          <p:grpSpPr>
            <a:xfrm>
              <a:off x="9240781" y="3965871"/>
              <a:ext cx="1994543" cy="1608321"/>
              <a:chOff x="8686800" y="1208798"/>
              <a:chExt cx="2753360" cy="2220201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77B0718-9815-47C1-8DB1-9FE96D29D7CE}"/>
                  </a:ext>
                </a:extLst>
              </p:cNvPr>
              <p:cNvSpPr/>
              <p:nvPr/>
            </p:nvSpPr>
            <p:spPr>
              <a:xfrm>
                <a:off x="8686800" y="1208798"/>
                <a:ext cx="2753360" cy="22202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D11A19A-2DBC-488A-9EA8-9350DC19F19A}"/>
                  </a:ext>
                </a:extLst>
              </p:cNvPr>
              <p:cNvCxnSpPr/>
              <p:nvPr/>
            </p:nvCxnSpPr>
            <p:spPr>
              <a:xfrm>
                <a:off x="8686800" y="1574800"/>
                <a:ext cx="27533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4CDCCDC9-3D1D-4E95-8367-A779690EE2CD}"/>
                  </a:ext>
                </a:extLst>
              </p:cNvPr>
              <p:cNvCxnSpPr>
                <a:stCxn id="77" idx="0"/>
              </p:cNvCxnSpPr>
              <p:nvPr/>
            </p:nvCxnSpPr>
            <p:spPr>
              <a:xfrm flipH="1">
                <a:off x="10058400" y="1208798"/>
                <a:ext cx="5080" cy="36600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9DB3B10-3225-4A7E-941D-5DFD8FE01D97}"/>
                  </a:ext>
                </a:extLst>
              </p:cNvPr>
              <p:cNvSpPr txBox="1"/>
              <p:nvPr/>
            </p:nvSpPr>
            <p:spPr>
              <a:xfrm>
                <a:off x="8686800" y="1208798"/>
                <a:ext cx="1356361" cy="33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업종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한식업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066208D-680D-42F8-929E-5C59610E59B6}"/>
                  </a:ext>
                </a:extLst>
              </p:cNvPr>
              <p:cNvSpPr txBox="1"/>
              <p:nvPr/>
            </p:nvSpPr>
            <p:spPr>
              <a:xfrm>
                <a:off x="10058401" y="1208798"/>
                <a:ext cx="1356361" cy="33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지역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강남구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2F6B43F-70E2-4DFE-AFC9-517893CBE0D7}"/>
                  </a:ext>
                </a:extLst>
              </p:cNvPr>
              <p:cNvSpPr/>
              <p:nvPr/>
            </p:nvSpPr>
            <p:spPr>
              <a:xfrm>
                <a:off x="8686800" y="1574800"/>
                <a:ext cx="2727960" cy="12395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FFA2533-5F10-491D-840A-FDDC2E8B72FE}"/>
                  </a:ext>
                </a:extLst>
              </p:cNvPr>
              <p:cNvSpPr/>
              <p:nvPr/>
            </p:nvSpPr>
            <p:spPr>
              <a:xfrm>
                <a:off x="8686800" y="2814300"/>
                <a:ext cx="2753360" cy="61468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BDFEB8F-43B6-41E3-9EFA-5C04F91FCA2C}"/>
                  </a:ext>
                </a:extLst>
              </p:cNvPr>
              <p:cNvSpPr txBox="1"/>
              <p:nvPr/>
            </p:nvSpPr>
            <p:spPr>
              <a:xfrm>
                <a:off x="8686800" y="1612728"/>
                <a:ext cx="2641600" cy="36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남선건물 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      </a:t>
                </a:r>
                <a:r>
                  <a:rPr lang="ko-KR" altLang="en-US" sz="1050" b="1" dirty="0">
                    <a:solidFill>
                      <a:srgbClr val="00B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추천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FC0212F-D985-4348-BC1A-7245ADC326FC}"/>
                  </a:ext>
                </a:extLst>
              </p:cNvPr>
              <p:cNvSpPr txBox="1"/>
              <p:nvPr/>
            </p:nvSpPr>
            <p:spPr>
              <a:xfrm>
                <a:off x="8686800" y="1980343"/>
                <a:ext cx="2641600" cy="36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호영건물 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      </a:t>
                </a:r>
                <a:r>
                  <a:rPr lang="ko-KR" altLang="en-US" sz="1050" b="1" dirty="0">
                    <a:solidFill>
                      <a:srgbClr val="00B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추천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7E8606-7CC8-44D2-A04C-C1A2EC053C37}"/>
                  </a:ext>
                </a:extLst>
              </p:cNvPr>
              <p:cNvSpPr txBox="1"/>
              <p:nvPr/>
            </p:nvSpPr>
            <p:spPr>
              <a:xfrm>
                <a:off x="8686800" y="2383419"/>
                <a:ext cx="2641600" cy="36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동덕건물 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      </a:t>
                </a:r>
                <a:r>
                  <a:rPr lang="ko-KR" altLang="en-US" sz="1050" b="1" dirty="0">
                    <a:solidFill>
                      <a:srgbClr val="00B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추천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67ADEA7-FE27-4EA2-B525-BD6DB77AAEF8}"/>
                  </a:ext>
                </a:extLst>
              </p:cNvPr>
              <p:cNvSpPr txBox="1"/>
              <p:nvPr/>
            </p:nvSpPr>
            <p:spPr>
              <a:xfrm>
                <a:off x="8686800" y="2889773"/>
                <a:ext cx="2727960" cy="36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명진건물 지하</a:t>
                </a:r>
                <a:r>
                  <a:rPr lang="en-US" altLang="ko-KR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0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층  </a:t>
                </a:r>
                <a:r>
                  <a:rPr lang="ko-KR" altLang="en-US" sz="1050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</a:t>
                </a:r>
                <a:r>
                  <a:rPr lang="ko-KR" altLang="en-US" sz="105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추천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9A4909-B35F-4DAC-AB44-22BDEEE438D8}"/>
                </a:ext>
              </a:extLst>
            </p:cNvPr>
            <p:cNvSpPr txBox="1"/>
            <p:nvPr/>
          </p:nvSpPr>
          <p:spPr>
            <a:xfrm>
              <a:off x="8574340" y="5944990"/>
              <a:ext cx="33243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사용자에게 분류한 특정지역의 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 층수 정보를 제공</a:t>
              </a:r>
            </a:p>
          </p:txBody>
        </p:sp>
      </p:grp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493AD9F-12C0-4715-8D10-20E0A56A71C9}"/>
              </a:ext>
            </a:extLst>
          </p:cNvPr>
          <p:cNvCxnSpPr>
            <a:cxnSpLocks/>
          </p:cNvCxnSpPr>
          <p:nvPr/>
        </p:nvCxnSpPr>
        <p:spPr>
          <a:xfrm flipV="1">
            <a:off x="3719978" y="5168143"/>
            <a:ext cx="699085" cy="17780"/>
          </a:xfrm>
          <a:prstGeom prst="straightConnector1">
            <a:avLst/>
          </a:prstGeom>
          <a:ln w="79375" cap="rnd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4A73C09-34E7-40BA-92DC-97B937D172B4}"/>
              </a:ext>
            </a:extLst>
          </p:cNvPr>
          <p:cNvCxnSpPr>
            <a:cxnSpLocks/>
          </p:cNvCxnSpPr>
          <p:nvPr/>
        </p:nvCxnSpPr>
        <p:spPr>
          <a:xfrm>
            <a:off x="7961115" y="5177033"/>
            <a:ext cx="769360" cy="0"/>
          </a:xfrm>
          <a:prstGeom prst="straightConnector1">
            <a:avLst/>
          </a:prstGeom>
          <a:ln w="79375" cap="rnd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4B841-1B4B-438D-A6C2-F71972C2FB9E}"/>
              </a:ext>
            </a:extLst>
          </p:cNvPr>
          <p:cNvSpPr txBox="1"/>
          <p:nvPr/>
        </p:nvSpPr>
        <p:spPr>
          <a:xfrm>
            <a:off x="131974" y="75414"/>
            <a:ext cx="32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본 아이디어의 의의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B6D1B41-A77C-475C-B641-98B163C35107}"/>
              </a:ext>
            </a:extLst>
          </p:cNvPr>
          <p:cNvGrpSpPr/>
          <p:nvPr/>
        </p:nvGrpSpPr>
        <p:grpSpPr>
          <a:xfrm>
            <a:off x="349112" y="849726"/>
            <a:ext cx="3871065" cy="4697766"/>
            <a:chOff x="351050" y="546837"/>
            <a:chExt cx="3871065" cy="46977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879768-E65B-414E-A2E8-F0335844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545" y="546837"/>
              <a:ext cx="3586480" cy="1655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E4DF50-188C-4E81-8C98-8CD32D4D9E77}"/>
                </a:ext>
              </a:extLst>
            </p:cNvPr>
            <p:cNvSpPr txBox="1"/>
            <p:nvPr/>
          </p:nvSpPr>
          <p:spPr>
            <a:xfrm>
              <a:off x="351050" y="2320726"/>
              <a:ext cx="3871065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 연구내용은 층별효용비율을 매장 및 상권의 특성 분석과 동향전망의 기초자료로 그 활용 범위를 확장한 연구이다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이는 </a:t>
              </a:r>
              <a:r>
                <a:rPr lang="ko-KR" altLang="en-US" sz="1600" dirty="0">
                  <a:latin typeface="맑은 고딕" panose="020B0503020000020004" pitchFamily="50" charset="-127"/>
                </a:rPr>
                <a:t>본 아이디어에 차별적 의의를 부여해준다</a:t>
              </a:r>
              <a:r>
                <a:rPr lang="en-US" altLang="ko-KR" sz="1600" dirty="0">
                  <a:latin typeface="맑은 고딕" panose="020B0503020000020004" pitchFamily="50" charset="-127"/>
                </a:rPr>
                <a:t>.</a:t>
              </a:r>
            </a:p>
            <a:p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1600" b="1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임대료에 초점을 둔 층별 효용 비율 연구와 달리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 아이디어는 층별 효용 비율이 </a:t>
              </a:r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 특성 및 동향 전망 등의 기초자료로 활용할 수 있는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가능성을 확인했다는 점에서 </a:t>
              </a:r>
              <a:r>
                <a:rPr lang="ko-KR" altLang="en-US" sz="1600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실무적 의의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있다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035B0EE-A11E-4C5F-83AD-5C13A0AC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14" y="439688"/>
            <a:ext cx="3988435" cy="27752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FDD27A-E3BA-491C-93CB-52C1650B6685}"/>
              </a:ext>
            </a:extLst>
          </p:cNvPr>
          <p:cNvSpPr txBox="1"/>
          <p:nvPr/>
        </p:nvSpPr>
        <p:spPr>
          <a:xfrm>
            <a:off x="4715701" y="3342980"/>
            <a:ext cx="7361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그림과 같이 층별로 권장 업종을 </a:t>
            </a:r>
            <a:r>
              <a:rPr lang="ko-KR" altLang="en-US" sz="1600" dirty="0">
                <a:latin typeface="맑은 고딕" panose="020B0503020000020004" pitchFamily="50" charset="-127"/>
              </a:rPr>
              <a:t>추천해주는 현재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자료들은 대부분 층별 효용 비율을 고려하지 않는다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이와 다르게 본 아이디어는 서울시 상권 건물들을 분석해 층별 효용 비율을 계산하여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소상공인에게 업종에 따라 상권 지역에 있는 건물의 층수를  추천한다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3344A-E177-425C-8022-3DD42832DC58}"/>
              </a:ext>
            </a:extLst>
          </p:cNvPr>
          <p:cNvSpPr txBox="1"/>
          <p:nvPr/>
        </p:nvSpPr>
        <p:spPr>
          <a:xfrm>
            <a:off x="4715701" y="4710338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상세내용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https://blog.naver.com/jumpo119/220580449320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05F9A-34F2-43CD-A0A0-F26C8787D0E5}"/>
              </a:ext>
            </a:extLst>
          </p:cNvPr>
          <p:cNvSpPr txBox="1"/>
          <p:nvPr/>
        </p:nvSpPr>
        <p:spPr>
          <a:xfrm>
            <a:off x="4003755" y="5547492"/>
            <a:ext cx="801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층별 효용 비율은 임대료에 초점을 둔 한계점이 있었다면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아이디어는 층별효용비율과 업종에 따라 층별 추천해주는 서비스로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층별 효용 비율을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넓은 범위에서 사용했다는 점에서 기존의 한계를 극복하고 실용성 있게 접근하였다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6A664E-7485-4523-BF82-2B8E791D4B7B}"/>
              </a:ext>
            </a:extLst>
          </p:cNvPr>
          <p:cNvGrpSpPr/>
          <p:nvPr/>
        </p:nvGrpSpPr>
        <p:grpSpPr>
          <a:xfrm>
            <a:off x="246275" y="5839879"/>
            <a:ext cx="3607171" cy="369332"/>
            <a:chOff x="269504" y="5726873"/>
            <a:chExt cx="3607171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5F1113-8D49-49E3-9DA3-5A16A0980A64}"/>
                </a:ext>
              </a:extLst>
            </p:cNvPr>
            <p:cNvSpPr txBox="1"/>
            <p:nvPr/>
          </p:nvSpPr>
          <p:spPr>
            <a:xfrm>
              <a:off x="269504" y="5726873"/>
              <a:ext cx="3264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왜 층별 효용 비율이 중요한가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EA37691-E772-4A68-A384-22D2BE344680}"/>
                </a:ext>
              </a:extLst>
            </p:cNvPr>
            <p:cNvCxnSpPr>
              <a:cxnSpLocks/>
            </p:cNvCxnSpPr>
            <p:nvPr/>
          </p:nvCxnSpPr>
          <p:spPr>
            <a:xfrm>
              <a:off x="3533775" y="5911539"/>
              <a:ext cx="3429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95B10B-E725-46A5-9FFA-E9DF6C488D0B}"/>
              </a:ext>
            </a:extLst>
          </p:cNvPr>
          <p:cNvCxnSpPr>
            <a:cxnSpLocks/>
          </p:cNvCxnSpPr>
          <p:nvPr/>
        </p:nvCxnSpPr>
        <p:spPr>
          <a:xfrm>
            <a:off x="4596603" y="294398"/>
            <a:ext cx="0" cy="4723717"/>
          </a:xfrm>
          <a:prstGeom prst="line">
            <a:avLst/>
          </a:prstGeom>
          <a:ln w="19050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2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EBD81-8F14-4700-8A6F-16696C9FEBE5}"/>
              </a:ext>
            </a:extLst>
          </p:cNvPr>
          <p:cNvSpPr txBox="1"/>
          <p:nvPr/>
        </p:nvSpPr>
        <p:spPr>
          <a:xfrm>
            <a:off x="131975" y="75414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5EC2C9-1AB5-4384-A73C-51C1ED94C72E}"/>
              </a:ext>
            </a:extLst>
          </p:cNvPr>
          <p:cNvGrpSpPr/>
          <p:nvPr/>
        </p:nvGrpSpPr>
        <p:grpSpPr>
          <a:xfrm>
            <a:off x="8996708" y="1062849"/>
            <a:ext cx="2753360" cy="2220201"/>
            <a:chOff x="8686800" y="1208798"/>
            <a:chExt cx="2753360" cy="222020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79AF95-8387-4E54-8CFC-5DE1FAB73DAC}"/>
                </a:ext>
              </a:extLst>
            </p:cNvPr>
            <p:cNvSpPr/>
            <p:nvPr/>
          </p:nvSpPr>
          <p:spPr>
            <a:xfrm>
              <a:off x="8686800" y="1208798"/>
              <a:ext cx="2753360" cy="222020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472FD2-4537-4A2D-8C78-84479ABAD31A}"/>
                </a:ext>
              </a:extLst>
            </p:cNvPr>
            <p:cNvCxnSpPr/>
            <p:nvPr/>
          </p:nvCxnSpPr>
          <p:spPr>
            <a:xfrm>
              <a:off x="8686800" y="1574800"/>
              <a:ext cx="27533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03E5B1-5AB1-4AC2-819B-C8FE8B178DBC}"/>
                </a:ext>
              </a:extLst>
            </p:cNvPr>
            <p:cNvCxnSpPr>
              <a:stCxn id="6" idx="0"/>
            </p:cNvCxnSpPr>
            <p:nvPr/>
          </p:nvCxnSpPr>
          <p:spPr>
            <a:xfrm flipH="1">
              <a:off x="10058400" y="1208798"/>
              <a:ext cx="5080" cy="36600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20B242-6D99-4C50-9C26-4A7FCF74DE0E}"/>
                </a:ext>
              </a:extLst>
            </p:cNvPr>
            <p:cNvSpPr txBox="1"/>
            <p:nvPr/>
          </p:nvSpPr>
          <p:spPr>
            <a:xfrm>
              <a:off x="8686800" y="1208798"/>
              <a:ext cx="1356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한식업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E32530-695C-458F-9065-958703151CB3}"/>
                </a:ext>
              </a:extLst>
            </p:cNvPr>
            <p:cNvSpPr txBox="1"/>
            <p:nvPr/>
          </p:nvSpPr>
          <p:spPr>
            <a:xfrm>
              <a:off x="10058400" y="1208798"/>
              <a:ext cx="1356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강남구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EBADD3-D428-4DB8-AD47-4B56CBA07D78}"/>
                </a:ext>
              </a:extLst>
            </p:cNvPr>
            <p:cNvSpPr/>
            <p:nvPr/>
          </p:nvSpPr>
          <p:spPr>
            <a:xfrm>
              <a:off x="8686800" y="1574800"/>
              <a:ext cx="2727960" cy="12395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C86463-95D9-4247-8401-7F8C51CD459A}"/>
                </a:ext>
              </a:extLst>
            </p:cNvPr>
            <p:cNvSpPr/>
            <p:nvPr/>
          </p:nvSpPr>
          <p:spPr>
            <a:xfrm>
              <a:off x="8686800" y="2814300"/>
              <a:ext cx="2753360" cy="614687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DF98A9-83A4-4C01-BCE3-0958C3AC0A00}"/>
                </a:ext>
              </a:extLst>
            </p:cNvPr>
            <p:cNvSpPr txBox="1"/>
            <p:nvPr/>
          </p:nvSpPr>
          <p:spPr>
            <a:xfrm>
              <a:off x="8686800" y="1612727"/>
              <a:ext cx="264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남선건물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       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1C26C-7A55-4B21-9B35-A8FF17AEAD81}"/>
                </a:ext>
              </a:extLst>
            </p:cNvPr>
            <p:cNvSpPr txBox="1"/>
            <p:nvPr/>
          </p:nvSpPr>
          <p:spPr>
            <a:xfrm>
              <a:off x="8686800" y="1980344"/>
              <a:ext cx="264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호영건물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       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EA8317-6428-48DF-ADAF-178F679D421A}"/>
                </a:ext>
              </a:extLst>
            </p:cNvPr>
            <p:cNvSpPr txBox="1"/>
            <p:nvPr/>
          </p:nvSpPr>
          <p:spPr>
            <a:xfrm>
              <a:off x="8686800" y="2383418"/>
              <a:ext cx="264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동덕건물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       </a:t>
              </a:r>
              <a:r>
                <a:rPr lang="ko-KR" altLang="en-US" sz="16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409808-115B-4E6E-9361-1294E699F4CF}"/>
                </a:ext>
              </a:extLst>
            </p:cNvPr>
            <p:cNvSpPr txBox="1"/>
            <p:nvPr/>
          </p:nvSpPr>
          <p:spPr>
            <a:xfrm>
              <a:off x="8686800" y="2889773"/>
              <a:ext cx="2727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명진건물 지하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  </a:t>
              </a:r>
              <a:r>
                <a:rPr lang="ko-KR" altLang="en-US" sz="16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</a:t>
              </a:r>
              <a:r>
                <a:rPr lang="ko-KR" altLang="en-US" sz="16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EBC485-D162-4186-96C9-CA34D4EFF77A}"/>
              </a:ext>
            </a:extLst>
          </p:cNvPr>
          <p:cNvSpPr/>
          <p:nvPr/>
        </p:nvSpPr>
        <p:spPr>
          <a:xfrm>
            <a:off x="405117" y="1062861"/>
            <a:ext cx="2753360" cy="22202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1D76AC-72F2-4DC4-A6D2-13F7A1215CE1}"/>
              </a:ext>
            </a:extLst>
          </p:cNvPr>
          <p:cNvCxnSpPr/>
          <p:nvPr/>
        </p:nvCxnSpPr>
        <p:spPr>
          <a:xfrm>
            <a:off x="405117" y="1428863"/>
            <a:ext cx="2753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259141-511B-4478-941D-DD0D4DE3D10F}"/>
              </a:ext>
            </a:extLst>
          </p:cNvPr>
          <p:cNvCxnSpPr>
            <a:stCxn id="18" idx="0"/>
          </p:cNvCxnSpPr>
          <p:nvPr/>
        </p:nvCxnSpPr>
        <p:spPr>
          <a:xfrm flipH="1">
            <a:off x="1776717" y="1062861"/>
            <a:ext cx="5080" cy="36600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273958-1085-436F-8996-940631D01527}"/>
              </a:ext>
            </a:extLst>
          </p:cNvPr>
          <p:cNvSpPr txBox="1"/>
          <p:nvPr/>
        </p:nvSpPr>
        <p:spPr>
          <a:xfrm>
            <a:off x="405117" y="1062861"/>
            <a:ext cx="13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F24FB-D47D-45A0-8468-85E7F9972E2C}"/>
              </a:ext>
            </a:extLst>
          </p:cNvPr>
          <p:cNvSpPr txBox="1"/>
          <p:nvPr/>
        </p:nvSpPr>
        <p:spPr>
          <a:xfrm>
            <a:off x="1776717" y="1062861"/>
            <a:ext cx="13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강남구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85D5D16-D77C-4D09-9E7B-E0C8AA08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9" y="1834395"/>
            <a:ext cx="967815" cy="856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BE3696-BB95-4829-BB73-C7598B9CDED7}"/>
              </a:ext>
            </a:extLst>
          </p:cNvPr>
          <p:cNvCxnSpPr/>
          <p:nvPr/>
        </p:nvCxnSpPr>
        <p:spPr>
          <a:xfrm>
            <a:off x="3459480" y="1374047"/>
            <a:ext cx="5273040" cy="0"/>
          </a:xfrm>
          <a:prstGeom prst="straightConnector1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82CA16-2934-4F69-9BAE-36AFB45A6778}"/>
              </a:ext>
            </a:extLst>
          </p:cNvPr>
          <p:cNvSpPr txBox="1"/>
          <p:nvPr/>
        </p:nvSpPr>
        <p:spPr>
          <a:xfrm>
            <a:off x="3545840" y="1554480"/>
            <a:ext cx="5186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검색한 업종의 평균 층별효용비율을 도출하고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기준으로 검색한 지역 주변의 상권 건물들의 층별 효용비율을 분류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분류한 값을 토대로 사용자들에게 정보제공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D39ADC-9261-4EF4-91AC-E4190499DC89}"/>
              </a:ext>
            </a:extLst>
          </p:cNvPr>
          <p:cNvSpPr txBox="1"/>
          <p:nvPr/>
        </p:nvSpPr>
        <p:spPr>
          <a:xfrm>
            <a:off x="405117" y="3775623"/>
            <a:ext cx="111366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아이디어는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지역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업종에 맞는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층별 효용 비율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기준으로 지역에서의 추천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비추천 건물의 층수를 분류해 관련 정보를 제공하는 서비스이다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층별 효용 비율을 단순히 임대료에 초점을 둔 기존에서 뛰어넘어 층별 효용비율과 업종을 이용하여 분석해 소상공인들에게 실질적으로 도움이 되는 정보를 제공해 줄 수 있을 것이다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층별효용비율이 상권 특성 및 동향 전망 등 기초자료로 활용할 수 있기에 소상공인들에게 유의미한 정보를 제공해 줄 수 있을 것이다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소상공인들이 현재 어디에 몇 층에 가게를 차릴지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가성비적으로 몇 층이 적절할지에 대한 고민을 많이 하고 있을 것이다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아이디어는 이런 고민들을 가진 소상공인들한테 실질적으로 도움이 되는 유의미한 데이터를 제공해 줄 수 있을 것이라 확신한다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08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616F9ED-08B2-4CA8-B99A-5C46746AF776}"/>
              </a:ext>
            </a:extLst>
          </p:cNvPr>
          <p:cNvGrpSpPr/>
          <p:nvPr/>
        </p:nvGrpSpPr>
        <p:grpSpPr>
          <a:xfrm>
            <a:off x="3238500" y="1084161"/>
            <a:ext cx="5715000" cy="5242128"/>
            <a:chOff x="2919750" y="515560"/>
            <a:chExt cx="6352500" cy="58268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C1DE45-3A0B-4282-AB0B-AC108E14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750" y="515560"/>
              <a:ext cx="6352500" cy="5826880"/>
            </a:xfrm>
            <a:prstGeom prst="ellipse">
              <a:avLst/>
            </a:prstGeom>
            <a:ln w="63500" cap="rnd">
              <a:noFill/>
              <a:prstDash val="solid"/>
            </a:ln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43E0DC6-704D-4D4E-8416-6D60997A2583}"/>
                </a:ext>
              </a:extLst>
            </p:cNvPr>
            <p:cNvSpPr/>
            <p:nvPr/>
          </p:nvSpPr>
          <p:spPr>
            <a:xfrm>
              <a:off x="2919750" y="515560"/>
              <a:ext cx="6352500" cy="5826880"/>
            </a:xfrm>
            <a:prstGeom prst="ellipse">
              <a:avLst/>
            </a:prstGeom>
            <a:solidFill>
              <a:schemeClr val="tx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36C6-B9A3-47D0-B70E-5AEAF705F5EC}"/>
                </a:ext>
              </a:extLst>
            </p:cNvPr>
            <p:cNvSpPr txBox="1"/>
            <p:nvPr/>
          </p:nvSpPr>
          <p:spPr>
            <a:xfrm>
              <a:off x="3751133" y="2890391"/>
              <a:ext cx="5097617" cy="92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OTF Black" panose="020B0600000101010101" charset="-127"/>
                  <a:ea typeface="Tmon몬소리OTF Black" panose="020B0600000101010101" charset="-127"/>
                  <a:cs typeface="함초롬바탕" panose="02030604000101010101" pitchFamily="18" charset="-127"/>
                </a:rPr>
                <a:t>유동 데이터 기반 시계열 분석을 </a:t>
              </a:r>
              <a:endPara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B0600000101010101" charset="-127"/>
                <a:ea typeface="Tmon몬소리OTF Black" panose="020B0600000101010101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mon몬소리OTF Black" panose="020B0600000101010101" charset="-127"/>
                  <a:ea typeface="Tmon몬소리OTF Black" panose="020B0600000101010101" charset="-127"/>
                  <a:cs typeface="함초롬바탕" panose="02030604000101010101" pitchFamily="18" charset="-127"/>
                </a:rPr>
                <a:t>통한 입점 지역 추천 시스템</a:t>
              </a:r>
              <a:endPara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B0600000101010101" charset="-127"/>
                <a:ea typeface="Tmon몬소리OTF Black" panose="020B0600000101010101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BF5F3A-F892-4123-9CB5-9AECEC786706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60" y="2743200"/>
              <a:ext cx="3738880" cy="0"/>
            </a:xfrm>
            <a:prstGeom prst="line">
              <a:avLst/>
            </a:prstGeom>
            <a:ln w="19050">
              <a:solidFill>
                <a:srgbClr val="D7AB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460B70-995F-4008-8804-339CE85BD920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60" y="4018409"/>
              <a:ext cx="3738880" cy="0"/>
            </a:xfrm>
            <a:prstGeom prst="line">
              <a:avLst/>
            </a:prstGeom>
            <a:ln w="19050">
              <a:solidFill>
                <a:srgbClr val="D7AB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334C2-392B-4C5D-95BD-F9747E4FA4D4}"/>
                </a:ext>
              </a:extLst>
            </p:cNvPr>
            <p:cNvSpPr txBox="1"/>
            <p:nvPr/>
          </p:nvSpPr>
          <p:spPr>
            <a:xfrm>
              <a:off x="4149110" y="752218"/>
              <a:ext cx="4301661" cy="6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PART 2</a:t>
              </a:r>
              <a:endPara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F2AD52C-5547-4723-A68F-18F0A8C2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04138"/>
              </p:ext>
            </p:extLst>
          </p:nvPr>
        </p:nvGraphicFramePr>
        <p:xfrm>
          <a:off x="3884390" y="216744"/>
          <a:ext cx="4423220" cy="610742"/>
        </p:xfrm>
        <a:graphic>
          <a:graphicData uri="http://schemas.openxmlformats.org/drawingml/2006/table">
            <a:tbl>
              <a:tblPr/>
              <a:tblGrid>
                <a:gridCol w="4423220">
                  <a:extLst>
                    <a:ext uri="{9D8B030D-6E8A-4147-A177-3AD203B41FA5}">
                      <a16:colId xmlns:a16="http://schemas.microsoft.com/office/drawing/2014/main" val="3180385740"/>
                    </a:ext>
                  </a:extLst>
                </a:gridCol>
              </a:tblGrid>
              <a:tr h="6107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8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소상공인 지원을 위한</a:t>
                      </a:r>
                      <a:r>
                        <a:rPr lang="ko-KR" altLang="en-US" sz="800" kern="0" spc="-8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HY헤드라인M" panose="02030600000101010101" pitchFamily="18" charset="-127"/>
                        </a:rPr>
                        <a:t>     </a:t>
                      </a:r>
                      <a:r>
                        <a:rPr lang="ko-KR" altLang="en-US" sz="1800" kern="0" spc="-8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상권분석 빅데이터 경진대회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652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809C140-F5A8-4205-8A7C-1F0B8A4E8825}"/>
              </a:ext>
            </a:extLst>
          </p:cNvPr>
          <p:cNvSpPr txBox="1"/>
          <p:nvPr/>
        </p:nvSpPr>
        <p:spPr>
          <a:xfrm>
            <a:off x="4773857" y="495713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 명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중앙대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ARENA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9A815-EBC8-4F0F-8CD1-B0C76677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아이디어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2737D-EC66-4E0E-9B56-3DE2EF68931E}"/>
              </a:ext>
            </a:extLst>
          </p:cNvPr>
          <p:cNvSpPr txBox="1"/>
          <p:nvPr/>
        </p:nvSpPr>
        <p:spPr>
          <a:xfrm>
            <a:off x="616258" y="1918097"/>
            <a:ext cx="51073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창업을 할 때에는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업종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인가도 중요하지만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어떤 위치</a:t>
            </a:r>
            <a:r>
              <a:rPr lang="en-US" altLang="ko-KR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인가도 매우 중요하다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2018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소상공인 실태조사에서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 선정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창업과정에서의 어려움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위를 차지하였을 정도로 소상공인들은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 선정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중요하게 여기고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동시에 이에 대해 어려움을 겪는다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따라서 소상공인들의 이러한 고민 해결에 도움을 주기 위하여 우리 팀은 </a:t>
            </a:r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입점 지역을 추천하는 서비스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고안하였다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F8A234-1FE0-4081-ADCD-34E5472C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3" t="26928" r="26373" b="11460"/>
          <a:stretch/>
        </p:blipFill>
        <p:spPr>
          <a:xfrm>
            <a:off x="5945505" y="1316317"/>
            <a:ext cx="6072093" cy="422536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893189-8700-4B83-A3D5-91697491C189}"/>
              </a:ext>
            </a:extLst>
          </p:cNvPr>
          <p:cNvCxnSpPr/>
          <p:nvPr/>
        </p:nvCxnSpPr>
        <p:spPr>
          <a:xfrm>
            <a:off x="5751585" y="1316317"/>
            <a:ext cx="0" cy="424329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D7FA18-6BEE-43EC-9132-BB3A8B30CB50}"/>
              </a:ext>
            </a:extLst>
          </p:cNvPr>
          <p:cNvSpPr txBox="1"/>
          <p:nvPr/>
        </p:nvSpPr>
        <p:spPr>
          <a:xfrm>
            <a:off x="7155403" y="2957759"/>
            <a:ext cx="1296139" cy="77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68BA-3DA5-469D-B14A-D083BFBD0CA5}"/>
              </a:ext>
            </a:extLst>
          </p:cNvPr>
          <p:cNvSpPr txBox="1"/>
          <p:nvPr/>
        </p:nvSpPr>
        <p:spPr>
          <a:xfrm>
            <a:off x="6214369" y="5867388"/>
            <a:ext cx="4838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자금 조달과 비슷한 수치의 </a:t>
            </a:r>
            <a:r>
              <a:rPr lang="ko-KR" altLang="en-US" sz="1400" b="1" dirty="0">
                <a:solidFill>
                  <a:srgbClr val="FF0000"/>
                </a:solidFill>
              </a:rPr>
              <a:t>입지 선정 문제 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B3E2D6F-D5D6-4E6E-A3D0-C97B49827398}"/>
              </a:ext>
            </a:extLst>
          </p:cNvPr>
          <p:cNvCxnSpPr>
            <a:cxnSpLocks/>
          </p:cNvCxnSpPr>
          <p:nvPr/>
        </p:nvCxnSpPr>
        <p:spPr>
          <a:xfrm rot="5400000">
            <a:off x="6509237" y="4312646"/>
            <a:ext cx="1798360" cy="98541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4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9A815-EBC8-4F0F-8CD1-B0C76677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아이디어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008431-2027-4408-8212-14C1AE9ACA31}"/>
              </a:ext>
            </a:extLst>
          </p:cNvPr>
          <p:cNvSpPr/>
          <p:nvPr/>
        </p:nvSpPr>
        <p:spPr>
          <a:xfrm>
            <a:off x="409575" y="5035559"/>
            <a:ext cx="3707129" cy="967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매출액 </a:t>
            </a:r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결정</a:t>
            </a:r>
            <a:endParaRPr lang="en-US" altLang="ko-KR" b="1" dirty="0">
              <a:solidFill>
                <a:srgbClr val="0070C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요인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4AC9E4-9E24-4FA9-8EC4-D7D6C80267E5}"/>
              </a:ext>
            </a:extLst>
          </p:cNvPr>
          <p:cNvSpPr/>
          <p:nvPr/>
        </p:nvSpPr>
        <p:spPr>
          <a:xfrm>
            <a:off x="4296727" y="5035559"/>
            <a:ext cx="3598545" cy="87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결정 요인을 바탕으로</a:t>
            </a:r>
            <a:endParaRPr lang="en-US" altLang="ko-KR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점포 입지 유형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C6191D-4FA1-4463-B141-5AFC0B207C62}"/>
              </a:ext>
            </a:extLst>
          </p:cNvPr>
          <p:cNvSpPr/>
          <p:nvPr/>
        </p:nvSpPr>
        <p:spPr>
          <a:xfrm>
            <a:off x="8338185" y="5035559"/>
            <a:ext cx="3444240" cy="87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창업자들의 상황을</a:t>
            </a:r>
            <a:endParaRPr lang="en-US" altLang="ko-KR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고려한 </a:t>
            </a:r>
            <a:r>
              <a:rPr lang="ko-KR" altLang="en-US" b="1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입점 지역 추천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9A5A1EB-7FF2-4F97-8F88-AFE53AAF2CAB}"/>
              </a:ext>
            </a:extLst>
          </p:cNvPr>
          <p:cNvCxnSpPr>
            <a:cxnSpLocks/>
          </p:cNvCxnSpPr>
          <p:nvPr/>
        </p:nvCxnSpPr>
        <p:spPr>
          <a:xfrm>
            <a:off x="3515678" y="3937000"/>
            <a:ext cx="550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DB855F-9EC7-4CB1-83AF-1FD73E52B922}"/>
              </a:ext>
            </a:extLst>
          </p:cNvPr>
          <p:cNvCxnSpPr>
            <a:cxnSpLocks/>
          </p:cNvCxnSpPr>
          <p:nvPr/>
        </p:nvCxnSpPr>
        <p:spPr>
          <a:xfrm>
            <a:off x="7858125" y="3937000"/>
            <a:ext cx="58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실행 단추: 도움말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147CE48-EC72-4F8A-AB59-A48B3B52D4AD}"/>
              </a:ext>
            </a:extLst>
          </p:cNvPr>
          <p:cNvSpPr/>
          <p:nvPr/>
        </p:nvSpPr>
        <p:spPr>
          <a:xfrm>
            <a:off x="1200150" y="2737485"/>
            <a:ext cx="1971675" cy="1845942"/>
          </a:xfrm>
          <a:prstGeom prst="actionButtonHel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그래피티이(가) 표시된 사진&#10;&#10;자동 생성된 설명">
            <a:extLst>
              <a:ext uri="{FF2B5EF4-FFF2-40B4-BE49-F238E27FC236}">
                <a16:creationId xmlns:a16="http://schemas.microsoft.com/office/drawing/2014/main" id="{2BC6EA17-0C9F-4378-9C53-01CB7ABBC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99" y="2656615"/>
            <a:ext cx="1795370" cy="1795370"/>
          </a:xfrm>
          <a:prstGeom prst="rect">
            <a:avLst/>
          </a:prstGeom>
        </p:spPr>
      </p:pic>
      <p:pic>
        <p:nvPicPr>
          <p:cNvPr id="18" name="그림 17" descr="옅은이(가) 표시된 사진&#10;&#10;자동 생성된 설명">
            <a:extLst>
              <a:ext uri="{FF2B5EF4-FFF2-40B4-BE49-F238E27FC236}">
                <a16:creationId xmlns:a16="http://schemas.microsoft.com/office/drawing/2014/main" id="{5835E2F3-41E1-49C9-82AE-759DCD17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37" y="2595132"/>
            <a:ext cx="1667735" cy="16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1326</Words>
  <Application>Microsoft Office PowerPoint</Application>
  <PresentationFormat>와이드스크린</PresentationFormat>
  <Paragraphs>148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Tmon몬소리OTF Black</vt:lpstr>
      <vt:lpstr>HY헤드라인M</vt:lpstr>
      <vt:lpstr>맑은 고딕</vt:lpstr>
      <vt:lpstr>함초롬바탕</vt:lpstr>
      <vt:lpstr>Arial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아이디어 소개</vt:lpstr>
      <vt:lpstr>아이디어 소개</vt:lpstr>
      <vt:lpstr>사용 데이터</vt:lpstr>
      <vt:lpstr>분석 방법</vt:lpstr>
      <vt:lpstr>기존의 한계 극복 – 기존 서비스</vt:lpstr>
      <vt:lpstr>기존의 한계 극복 – 기존 연구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임유민</dc:creator>
  <cp:lastModifiedBy>김범수</cp:lastModifiedBy>
  <cp:revision>135</cp:revision>
  <dcterms:created xsi:type="dcterms:W3CDTF">2020-07-28T04:03:22Z</dcterms:created>
  <dcterms:modified xsi:type="dcterms:W3CDTF">2020-07-31T12:10:40Z</dcterms:modified>
</cp:coreProperties>
</file>